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435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307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4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7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54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848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07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01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630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624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9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3415-03E6-4004-8C5F-0FCE53C67BC6}" type="datetimeFigureOut">
              <a:rPr lang="en-IN" smtClean="0"/>
              <a:t>23-01-2021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443F-992B-4922-BB2A-DA360CE4CC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531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13" y="1122363"/>
            <a:ext cx="11513713" cy="1195834"/>
          </a:xfrm>
        </p:spPr>
        <p:txBody>
          <a:bodyPr>
            <a:normAutofit/>
          </a:bodyPr>
          <a:lstStyle/>
          <a:p>
            <a:r>
              <a:rPr lang="en-IN" sz="7000" b="1" dirty="0">
                <a:solidFill>
                  <a:srgbClr val="7030A0"/>
                </a:solidFill>
                <a:latin typeface="Rockwell" panose="02060603020205020403" pitchFamily="18" charset="0"/>
              </a:rPr>
              <a:t>DIABETES INSIPIDUS</a:t>
            </a:r>
            <a:endParaRPr lang="en-IN" sz="7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7008" y="3602038"/>
            <a:ext cx="5628068" cy="165576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IN" sz="28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Dr.</a:t>
            </a:r>
            <a:r>
              <a:rPr lang="en-IN" sz="28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28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Hari</a:t>
            </a:r>
            <a:r>
              <a:rPr lang="en-IN" sz="28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28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Sankar</a:t>
            </a:r>
            <a:r>
              <a:rPr lang="en-IN" sz="28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 V,</a:t>
            </a:r>
          </a:p>
          <a:p>
            <a:pPr algn="l">
              <a:lnSpc>
                <a:spcPct val="10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Associate Professor,</a:t>
            </a:r>
          </a:p>
          <a:p>
            <a:pPr algn="l">
              <a:lnSpc>
                <a:spcPct val="10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Dept. of Practice of Medicine</a:t>
            </a:r>
            <a:endParaRPr lang="en-IN" sz="28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7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708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Then 5 units of aqueous vasopressin or </a:t>
            </a:r>
            <a:r>
              <a:rPr lang="en-IN" sz="4000" dirty="0" err="1">
                <a:solidFill>
                  <a:srgbClr val="002060"/>
                </a:solidFill>
                <a:latin typeface="Rockwell" panose="02060603020205020403" pitchFamily="18" charset="0"/>
              </a:rPr>
              <a:t>desmopressin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 1 </a:t>
            </a:r>
            <a:r>
              <a:rPr lang="en-IN" sz="4000" dirty="0" err="1">
                <a:solidFill>
                  <a:srgbClr val="002060"/>
                </a:solidFill>
                <a:latin typeface="Rockwell" panose="02060603020205020403" pitchFamily="18" charset="0"/>
              </a:rPr>
              <a:t>μg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 is given parentally. </a:t>
            </a:r>
            <a:endParaRPr lang="en-IN" sz="4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Osmolality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of plasma and urine is determined hourly for further three hours. </a:t>
            </a:r>
            <a:endParaRPr lang="en-IN" sz="4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central diabetes </a:t>
            </a:r>
            <a:r>
              <a:rPr lang="en-IN" sz="4000" dirty="0" err="1">
                <a:solidFill>
                  <a:srgbClr val="002060"/>
                </a:solidFill>
                <a:latin typeface="Rockwell" panose="02060603020205020403" pitchFamily="18" charset="0"/>
              </a:rPr>
              <a:t>insipidus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 the rise in urine osmolality after vasopressin exceeds 9%.</a:t>
            </a:r>
            <a:endParaRPr lang="en-IN" sz="4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4000" b="1" i="1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X-ray of the skull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may reveal conditions such as </a:t>
            </a:r>
            <a:r>
              <a:rPr lang="en-IN" sz="4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histiocytosis</a:t>
            </a:r>
            <a:r>
              <a:rPr lang="en-IN" sz="4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,</a:t>
            </a:r>
            <a:r>
              <a:rPr lang="en-IN" sz="4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secondary deposits or </a:t>
            </a:r>
            <a:r>
              <a:rPr lang="en-IN" sz="4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hematological</a:t>
            </a:r>
            <a:r>
              <a:rPr lang="en-IN" sz="4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malignancies</a:t>
            </a:r>
            <a:r>
              <a:rPr lang="en-IN" sz="4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which cause destructive lesions of skull bones.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CT</a:t>
            </a:r>
            <a:r>
              <a:rPr lang="en-IN" sz="4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or MRI scan will be more specific in delineating the</a:t>
            </a:r>
            <a:r>
              <a:rPr lang="en-IN" sz="4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lesion.</a:t>
            </a:r>
            <a:endParaRPr lang="en-IN" sz="4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9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Normally, antidiuretic hormone (ADH) is secreted in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response to physiological stimuli such as osmolality,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hypovolemia, hypotension, and psychological stress.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This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ADH plays a major role in maintaining serum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osmolality within a narrow range.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Normal blood level of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arginine vasopressin is 1-3 IU/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mL.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Failure of secretion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of ADH from the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supraoptic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nucleus leads to the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development of central diabetes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insipidus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  <a:endParaRPr lang="en-IN" sz="4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0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The 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clinical abnormality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becomes evident only when about 99% of 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neurons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in this region are lost. </a:t>
            </a:r>
            <a:endParaRPr lang="en-IN" sz="4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Several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conditions 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may lead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to diabetes </a:t>
            </a:r>
            <a:r>
              <a:rPr lang="en-IN" sz="4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insipidus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957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4000" b="1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Clinical Features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Diabetes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insipidus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presents with gross polyuria, thirst and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polydipsia.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urine volume may vary from 2.5 to 10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litres or more in 24 h and the osmolality may fall below200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mOsm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/kg.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Majority of those patients have normal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thirst mechanisms and they make up the fluid loss by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taking adequate quantity of water and salt and thus prevent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development of dehydration and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hyponatremia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888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708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In this condition plasma osmolality is raised whereas the urinary osmolality is low. 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When the free intake of water and salt is diminished as in coma or due to other causes, severe dehydration and hypovolemia develop. In 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moderately severe cases the osmolality of plasma ranges from 400 to 600 </a:t>
            </a:r>
            <a:r>
              <a:rPr lang="en-IN" sz="400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mOsm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m/kg. </a:t>
            </a: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well compensated patients, apart form the history and the gross polyuria with dilute urine (specific gravity around 1004), no other abnormality may be evident. </a:t>
            </a:r>
            <a:endParaRPr lang="en-IN" sz="4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0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304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In those subjects in whom the disease 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is secondary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to other disease processes, the 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primary abnormality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may be evident. </a:t>
            </a:r>
            <a:endParaRPr lang="en-IN" sz="40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idiopathic cases MRI 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may reveal 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evidence of </a:t>
            </a:r>
            <a:r>
              <a:rPr lang="en-IN" sz="4000" dirty="0" err="1">
                <a:solidFill>
                  <a:srgbClr val="002060"/>
                </a:solidFill>
                <a:latin typeface="Rockwell" panose="02060603020205020403" pitchFamily="18" charset="0"/>
              </a:rPr>
              <a:t>neurohypophysitis</a:t>
            </a:r>
            <a:r>
              <a:rPr lang="en-IN" sz="4000" dirty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  <a:endParaRPr lang="en-IN" sz="40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5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73487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4000" b="1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Diagnosis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Diabetes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insipidus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should be diagnosed by the history and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presence of polyuria with fall of specific gravity of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urine.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The urine volume does not fall and the specific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gravity does not rise with fluid deprivation.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Since fluid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restriction may be hazardous in these subjects, it has to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be done only under close supervision. </a:t>
            </a:r>
          </a:p>
        </p:txBody>
      </p:sp>
    </p:spTree>
    <p:extLst>
      <p:ext uri="{BB962C8B-B14F-4D97-AF65-F5344CB8AC3E}">
        <p14:creationId xmlns:p14="http://schemas.microsoft.com/office/powerpoint/2010/main" val="266429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b="1" i="0" u="none" strike="noStrike" baseline="0" dirty="0" smtClean="0">
                <a:solidFill>
                  <a:srgbClr val="034EA3"/>
                </a:solidFill>
                <a:latin typeface="Rockwell" panose="02060603020205020403" pitchFamily="18" charset="0"/>
              </a:rPr>
              <a:t>Investigations</a:t>
            </a:r>
          </a:p>
          <a:p>
            <a:pPr marL="742950" indent="-742950" algn="just">
              <a:buAutoNum type="arabicPeriod"/>
            </a:pPr>
            <a:r>
              <a:rPr lang="en-IN" sz="4000" b="1" i="1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Measurement of 24 hour urine volume: </a:t>
            </a:r>
          </a:p>
          <a:p>
            <a:pPr algn="just"/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If the urine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volume is less than 2 litres, diabetes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insipidus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is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unlikely. </a:t>
            </a:r>
          </a:p>
          <a:p>
            <a:pPr algn="just"/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It is to be remembered that mild cases may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present with lower urine volumes, but in times of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stress such as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diarrhea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or excessive sweating, hypovolemia,</a:t>
            </a:r>
            <a:r>
              <a:rPr lang="en-IN" sz="4000" b="0" i="0" u="none" strike="noStrike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shock and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hyponatremia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ensue early.</a:t>
            </a:r>
          </a:p>
        </p:txBody>
      </p:sp>
    </p:spTree>
    <p:extLst>
      <p:ext uri="{BB962C8B-B14F-4D97-AF65-F5344CB8AC3E}">
        <p14:creationId xmlns:p14="http://schemas.microsoft.com/office/powerpoint/2010/main" val="347223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4000" b="1" i="1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If the osmolality of early morning urine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Exceeds</a:t>
            </a:r>
            <a:r>
              <a:rPr lang="en-IN" sz="40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 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800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mOsm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/kg, it almost rules out diabetes </a:t>
            </a:r>
            <a:r>
              <a:rPr lang="en-IN" sz="4000" b="0" i="0" u="none" strike="noStrike" baseline="0" dirty="0" err="1" smtClean="0">
                <a:solidFill>
                  <a:srgbClr val="002060"/>
                </a:solidFill>
                <a:latin typeface="Rockwell" panose="02060603020205020403" pitchFamily="18" charset="0"/>
              </a:rPr>
              <a:t>insipidus</a:t>
            </a:r>
            <a:r>
              <a:rPr lang="en-IN" sz="4000" b="0" i="0" u="none" strike="noStrike" baseline="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.</a:t>
            </a:r>
          </a:p>
          <a:p>
            <a:pPr algn="just"/>
            <a:r>
              <a:rPr lang="en-IN" sz="4000" b="1" i="1" dirty="0">
                <a:solidFill>
                  <a:srgbClr val="7030A0"/>
                </a:solidFill>
                <a:latin typeface="Rockwell" panose="02060603020205020403" pitchFamily="18" charset="0"/>
              </a:rPr>
              <a:t>Water deprivation test and vasopressin administration: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900" dirty="0">
                <a:solidFill>
                  <a:srgbClr val="002060"/>
                </a:solidFill>
                <a:latin typeface="Rockwell" panose="02060603020205020403" pitchFamily="18" charset="0"/>
              </a:rPr>
              <a:t>Fluid deprivation for 8 hours is done </a:t>
            </a:r>
            <a:r>
              <a:rPr lang="en-IN" sz="3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under medical </a:t>
            </a:r>
            <a:r>
              <a:rPr lang="en-IN" sz="3900" dirty="0">
                <a:solidFill>
                  <a:srgbClr val="002060"/>
                </a:solidFill>
                <a:latin typeface="Rockwell" panose="02060603020205020403" pitchFamily="18" charset="0"/>
              </a:rPr>
              <a:t>supervision, only dry food is given. </a:t>
            </a:r>
            <a:endParaRPr lang="en-IN" sz="39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Since this is </a:t>
            </a:r>
            <a:r>
              <a:rPr lang="en-IN" sz="3900" dirty="0">
                <a:solidFill>
                  <a:srgbClr val="002060"/>
                </a:solidFill>
                <a:latin typeface="Rockwell" panose="02060603020205020403" pitchFamily="18" charset="0"/>
              </a:rPr>
              <a:t>hazardous, it should not be continued if the </a:t>
            </a:r>
            <a:r>
              <a:rPr lang="en-IN" sz="3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body weight </a:t>
            </a:r>
            <a:r>
              <a:rPr lang="en-IN" sz="3900" dirty="0">
                <a:solidFill>
                  <a:srgbClr val="002060"/>
                </a:solidFill>
                <a:latin typeface="Rockwell" panose="02060603020205020403" pitchFamily="18" charset="0"/>
              </a:rPr>
              <a:t>falls by 5% or 2 kg. </a:t>
            </a:r>
            <a:endParaRPr lang="en-IN" sz="3900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IN" sz="3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Urine </a:t>
            </a:r>
            <a:r>
              <a:rPr lang="en-IN" sz="3900" dirty="0">
                <a:solidFill>
                  <a:srgbClr val="002060"/>
                </a:solidFill>
                <a:latin typeface="Rockwell" panose="02060603020205020403" pitchFamily="18" charset="0"/>
              </a:rPr>
              <a:t>osmolality </a:t>
            </a:r>
            <a:r>
              <a:rPr lang="en-IN" sz="3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is measured </a:t>
            </a:r>
            <a:r>
              <a:rPr lang="en-IN" sz="3900" dirty="0">
                <a:solidFill>
                  <a:srgbClr val="002060"/>
                </a:solidFill>
                <a:latin typeface="Rockwell" panose="02060603020205020403" pitchFamily="18" charset="0"/>
              </a:rPr>
              <a:t>hourly till steady values are obtained </a:t>
            </a:r>
            <a:r>
              <a:rPr lang="en-IN" sz="39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in three </a:t>
            </a:r>
            <a:r>
              <a:rPr lang="en-IN" sz="3900" dirty="0">
                <a:solidFill>
                  <a:srgbClr val="002060"/>
                </a:solidFill>
                <a:latin typeface="Rockwell" panose="02060603020205020403" pitchFamily="18" charset="0"/>
              </a:rPr>
              <a:t>consecutive samples. </a:t>
            </a:r>
          </a:p>
        </p:txBody>
      </p:sp>
    </p:spTree>
    <p:extLst>
      <p:ext uri="{BB962C8B-B14F-4D97-AF65-F5344CB8AC3E}">
        <p14:creationId xmlns:p14="http://schemas.microsoft.com/office/powerpoint/2010/main" val="273202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572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Rockwell</vt:lpstr>
      <vt:lpstr>Wingdings</vt:lpstr>
      <vt:lpstr>Office Theme</vt:lpstr>
      <vt:lpstr>DIABETES INSIPIDUS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INSIPIDUS</dc:title>
  <dc:creator>User</dc:creator>
  <cp:lastModifiedBy>User</cp:lastModifiedBy>
  <cp:revision>4</cp:revision>
  <dcterms:created xsi:type="dcterms:W3CDTF">2021-01-23T06:00:31Z</dcterms:created>
  <dcterms:modified xsi:type="dcterms:W3CDTF">2021-01-23T06:53:16Z</dcterms:modified>
</cp:coreProperties>
</file>